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34"/>
  </p:notesMasterIdLst>
  <p:sldIdLst>
    <p:sldId id="256" r:id="rId4"/>
    <p:sldId id="257" r:id="rId5"/>
    <p:sldId id="294" r:id="rId6"/>
    <p:sldId id="258" r:id="rId7"/>
    <p:sldId id="262" r:id="rId8"/>
    <p:sldId id="259" r:id="rId9"/>
    <p:sldId id="297" r:id="rId10"/>
    <p:sldId id="298" r:id="rId11"/>
    <p:sldId id="308" r:id="rId12"/>
    <p:sldId id="299" r:id="rId13"/>
    <p:sldId id="305" r:id="rId14"/>
    <p:sldId id="300" r:id="rId15"/>
    <p:sldId id="296" r:id="rId16"/>
    <p:sldId id="303" r:id="rId17"/>
    <p:sldId id="306" r:id="rId18"/>
    <p:sldId id="310" r:id="rId19"/>
    <p:sldId id="304" r:id="rId20"/>
    <p:sldId id="302" r:id="rId21"/>
    <p:sldId id="260" r:id="rId22"/>
    <p:sldId id="266" r:id="rId23"/>
    <p:sldId id="282" r:id="rId24"/>
    <p:sldId id="268" r:id="rId25"/>
    <p:sldId id="278" r:id="rId26"/>
    <p:sldId id="285" r:id="rId27"/>
    <p:sldId id="283" r:id="rId28"/>
    <p:sldId id="288" r:id="rId29"/>
    <p:sldId id="307" r:id="rId30"/>
    <p:sldId id="309" r:id="rId31"/>
    <p:sldId id="275" r:id="rId32"/>
    <p:sldId id="276" r:id="rId33"/>
  </p:sldIdLst>
  <p:sldSz cx="9144000" cy="6858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1" y="174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75"/>
        <p:guide pos="225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4869" tIns="47435" rIns="94869" bIns="47435" anchor="ctr"/>
          <a:lstStyle/>
          <a:p>
            <a:endParaRPr lang="en-US" altLang="en-US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0" y="0"/>
            <a:ext cx="3171825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4869" tIns="47435" rIns="94869" bIns="47435" anchor="ctr"/>
          <a:lstStyle/>
          <a:p>
            <a:endParaRPr lang="en-US" altLang="en-US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4143375" y="0"/>
            <a:ext cx="3171825" cy="481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4869" tIns="47435" rIns="94869" bIns="47435" anchor="ctr"/>
          <a:lstStyle/>
          <a:p>
            <a:endParaRPr lang="en-US" altLang="en-US"/>
          </a:p>
        </p:txBody>
      </p:sp>
      <p:sp>
        <p:nvSpPr>
          <p:cNvPr id="4198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31838" y="4562475"/>
            <a:ext cx="5851525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75" tIns="48555" rIns="93375" bIns="4855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41991" name="Text Box 6"/>
          <p:cNvSpPr txBox="1">
            <a:spLocks noChangeArrowheads="1"/>
          </p:cNvSpPr>
          <p:nvPr/>
        </p:nvSpPr>
        <p:spPr bwMode="auto">
          <a:xfrm>
            <a:off x="0" y="9120188"/>
            <a:ext cx="3171825" cy="481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4869" tIns="47435" rIns="94869" bIns="47435" anchor="ctr"/>
          <a:lstStyle/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75" tIns="48555" rIns="93375" bIns="48555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51046" algn="l"/>
                <a:tab pos="1502093" algn="l"/>
                <a:tab pos="2253139" algn="l"/>
                <a:tab pos="300418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fld id="{A6AAABCC-D697-4A9B-B524-B7B8C371E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7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78ED8B32-A543-41A6-A912-84F37ED6BB05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1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BA3152D6-4EA5-4FB2-B9BC-D38C18FF95D1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10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BA3152D6-4EA5-4FB2-B9BC-D38C18FF95D1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11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AD4BFC1C-2942-4B72-8853-7DB470CEE849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12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763274A9-662B-4F51-942F-1FE1653F85BB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13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428D9E80-0D7A-4C82-90E5-3DAA83413679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14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5DBEA7F7-26DC-4670-98FC-11C2B5E24AF3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15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5DBEA7F7-26DC-4670-98FC-11C2B5E24AF3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16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5DBEA7F7-26DC-4670-98FC-11C2B5E24AF3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17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B9D30DAF-81AB-4839-8CA9-784D80CE57B3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18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7C972B51-216D-4A30-A564-623535A845C8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19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37770889-53CE-4E5E-95E4-017FEB44288A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2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08E296BC-96B9-4839-9666-DB38A8E247AE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20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0CB8F974-A873-4F58-9DEB-08EED386A531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21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FC1DF52B-D82D-4938-8280-8D15FAEFF50A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22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4DE944C1-4662-4298-8390-49028EA72F43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23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3375" tIns="48555" rIns="93375" bIns="48555" anchor="b"/>
          <a:lstStyle/>
          <a:p>
            <a:pPr algn="r">
              <a:buSzPct val="45000"/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53605020-2E2C-4F83-9CC7-CB458A409F85}" type="slidenum">
              <a:rPr lang="en-US" altLang="en-US" sz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>
                <a:buSzPct val="45000"/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24</a:t>
            </a:fld>
            <a:endParaRPr lang="en-US" altLang="en-US" sz="120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D67DD174-70D8-4B47-BFAF-67062851F252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25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D42A80DD-08D6-47CA-A520-A799FDA7A4FC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26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D42A80DD-08D6-47CA-A520-A799FDA7A4FC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27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D42A80DD-08D6-47CA-A520-A799FDA7A4FC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28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00B19495-0DF8-49F8-B071-7D00A263253E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29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4C4D70A1-248D-46EA-82E2-C65D4C9A8CD8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3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805AFA3A-C019-4063-9DEC-9BC5BE268EBB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30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32909F40-A1A4-4CD5-8991-F04F204F6E9F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4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DB6CDE40-9411-4015-AAEC-C56A336F43D7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5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7A9070A1-6E41-4785-A235-4A357A385F8C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6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578EBC0B-CCB9-41E5-B109-13E32A793374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7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78CA6461-5028-4675-8EE7-C500838FE6DD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8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  <a:tabLst>
                <a:tab pos="750888" algn="l"/>
                <a:tab pos="1501775" algn="l"/>
                <a:tab pos="2252663" algn="l"/>
                <a:tab pos="3003550" algn="l"/>
              </a:tabLst>
            </a:pPr>
            <a:fld id="{78CA6461-5028-4675-8EE7-C500838FE6DD}" type="slidenum">
              <a:rPr lang="en-US" altLang="en-US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>
                <a:buFont typeface="Wingdings" pitchFamily="2" charset="2"/>
                <a:buNone/>
                <a:tabLst>
                  <a:tab pos="750888" algn="l"/>
                  <a:tab pos="1501775" algn="l"/>
                  <a:tab pos="2252663" algn="l"/>
                  <a:tab pos="3003550" algn="l"/>
                </a:tabLst>
              </a:pPr>
              <a:t>9</a:t>
            </a:fld>
            <a:endParaRPr lang="en-US" altLang="en-US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3775" cy="3602037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838" y="4562475"/>
            <a:ext cx="5853112" cy="43211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DE646-3600-43CF-B643-1EF436BA5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A6E95-E0CD-41F6-AD7A-722941B92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C9645-8295-4F94-BB7C-B7A45E351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920C-AA7B-4DF8-B26C-C4EB7069F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06044-B4AA-40EF-A1C3-7AAD8E72E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9F1EF-F41A-43EA-A5C5-C1977C775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68036-34AD-418C-8ADB-F0590F073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9D4AE-718D-4342-B090-D563CF8D7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4A74A-8E2D-42E2-8E55-4D05229FA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3698B-3402-4CC8-9788-2DE4A5285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42243-0CF2-4514-BA8C-75EA8E9F1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010EE-FF3C-4455-9AF9-B5E19ADD2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00A95-CA1B-4266-BFCB-26BB5BD9A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12D12-6A88-4FBC-AAF3-B2417C027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FDE68-0A4A-4964-892A-1D2FAB1EF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13263"/>
            <a:ext cx="3124200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0"/>
            <a:ext cx="335756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D3E0A-9DA9-4399-8361-7C7129F20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16D4-4334-4924-80A8-903302A37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6521-E0E8-45AD-8338-6F1DE748F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1C708-0AF0-4D72-BBAD-907CE8C77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CB00C-FAB8-4F80-8407-3CC32BB52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D8E8F-5380-40CE-BADB-15C14E3FF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55EF-BA2D-4AC9-950F-8FEF41CE6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0"/>
            <a:ext cx="3657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343400"/>
            <a:ext cx="36576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3962400" y="6245225"/>
            <a:ext cx="12176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fld id="{611ED209-4C82-44C6-A1D3-B4635A9F2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ctr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fld id="{C8DED358-FEC8-4B75-B139-C4E774CD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0"/>
            <a:ext cx="36576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343400"/>
            <a:ext cx="36576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83225" y="0"/>
            <a:ext cx="3660775" cy="2752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7" r:id="rId7"/>
    <p:sldLayoutId id="2147483883" r:id="rId8"/>
    <p:sldLayoutId id="2147483884" r:id="rId9"/>
    <p:sldLayoutId id="2147483885" r:id="rId10"/>
    <p:sldLayoutId id="214748388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ctr" defTabSz="449263" rtl="0" eaLnBrk="0" fontAlgn="base" hangingPunct="0"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6HHC@ARRL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hyperlink" Target="mailto:KB6CJZ@ARRL.ne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371600" y="3886200"/>
            <a:ext cx="62484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000" dirty="0">
                <a:solidFill>
                  <a:srgbClr val="000000"/>
                </a:solidFill>
              </a:rPr>
              <a:t>by</a:t>
            </a:r>
          </a:p>
          <a:p>
            <a:pPr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200" dirty="0" smtClean="0">
                <a:solidFill>
                  <a:srgbClr val="000000"/>
                </a:solidFill>
              </a:rPr>
              <a:t>Ken </a:t>
            </a:r>
            <a:r>
              <a:rPr lang="en-US" altLang="en-US" sz="3200" dirty="0">
                <a:solidFill>
                  <a:srgbClr val="000000"/>
                </a:solidFill>
              </a:rPr>
              <a:t>Konechy 	W6HHC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dirty="0" smtClean="0">
                <a:solidFill>
                  <a:srgbClr val="000000"/>
                </a:solidFill>
                <a:hlinkClick r:id="rId3"/>
              </a:rPr>
              <a:t>W6HHC@ARRL.net</a:t>
            </a:r>
            <a:endParaRPr lang="en-US" altLang="en-US" sz="24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200" dirty="0" smtClean="0">
                <a:solidFill>
                  <a:srgbClr val="000000"/>
                </a:solidFill>
              </a:rPr>
              <a:t>Robbie Robinson  KB6CJZ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dirty="0" smtClean="0">
                <a:solidFill>
                  <a:srgbClr val="000000"/>
                </a:solidFill>
                <a:hlinkClick r:id="rId4"/>
              </a:rPr>
              <a:t>KB6CJZ@ARRL.net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0"/>
            <a:ext cx="3505200" cy="263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62000" y="26670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 smtClean="0">
                <a:solidFill>
                  <a:srgbClr val="000000"/>
                </a:solidFill>
                <a:latin typeface="Arial Black" pitchFamily="34" charset="0"/>
              </a:rPr>
              <a:t>Current </a:t>
            </a:r>
            <a:r>
              <a:rPr lang="en-GB" altLang="en-US" sz="4000" b="1" dirty="0">
                <a:solidFill>
                  <a:srgbClr val="000000"/>
                </a:solidFill>
                <a:latin typeface="Arial Black" pitchFamily="34" charset="0"/>
              </a:rPr>
              <a:t>Advances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b="1" dirty="0">
                <a:solidFill>
                  <a:srgbClr val="000000"/>
                </a:solidFill>
                <a:latin typeface="Arial Black" pitchFamily="34" charset="0"/>
              </a:rPr>
              <a:t>in Digital-ATV</a:t>
            </a: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1988" y="0"/>
            <a:ext cx="34020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3"/>
          <p:cNvSpPr txBox="1">
            <a:spLocks noChangeArrowheads="1"/>
          </p:cNvSpPr>
          <p:nvPr/>
        </p:nvSpPr>
        <p:spPr bwMode="auto">
          <a:xfrm>
            <a:off x="685800" y="96837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dirty="0" smtClean="0">
                <a:solidFill>
                  <a:srgbClr val="000000"/>
                </a:solidFill>
              </a:rPr>
              <a:t>2017 JPL DATV Presentation</a:t>
            </a:r>
            <a:endParaRPr lang="en-US" altLang="en-US" sz="4400" dirty="0">
              <a:solidFill>
                <a:srgbClr val="000000"/>
              </a:solidFill>
            </a:endParaRPr>
          </a:p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dirty="0" smtClean="0">
                <a:solidFill>
                  <a:srgbClr val="000000"/>
                </a:solidFill>
              </a:rPr>
              <a:t>Pasadena, CA</a:t>
            </a:r>
            <a:endParaRPr lang="en-US" altLang="en-US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83058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</a:rPr>
              <a:t>DVB-T </a:t>
            </a:r>
            <a:r>
              <a:rPr lang="en-US" altLang="en-US" sz="2800" dirty="0">
                <a:solidFill>
                  <a:srgbClr val="000000"/>
                </a:solidFill>
              </a:rPr>
              <a:t>was designed for commercial SD-DTV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COFDM protocol allows these digital modulations: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000" b="1" dirty="0">
                <a:solidFill>
                  <a:srgbClr val="000000"/>
                </a:solidFill>
              </a:rPr>
              <a:t>QPSK (2-bits/symbol)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000" b="1" dirty="0">
                <a:solidFill>
                  <a:srgbClr val="000000"/>
                </a:solidFill>
              </a:rPr>
              <a:t>QAM-16 (4-bits/symbol)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000" b="1" dirty="0">
                <a:solidFill>
                  <a:srgbClr val="000000"/>
                </a:solidFill>
              </a:rPr>
              <a:t>QAM-64 (6-bits/symbol)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200" dirty="0">
                <a:solidFill>
                  <a:srgbClr val="000000"/>
                </a:solidFill>
              </a:rPr>
              <a:t> 	</a:t>
            </a:r>
            <a:r>
              <a:rPr lang="en-US" altLang="en-US" sz="2800" dirty="0" smtClean="0">
                <a:solidFill>
                  <a:srgbClr val="000000"/>
                </a:solidFill>
              </a:rPr>
              <a:t> 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RF bandwidth can be </a:t>
            </a:r>
            <a:r>
              <a:rPr lang="en-US" altLang="en-US" sz="2800" dirty="0" smtClean="0">
                <a:solidFill>
                  <a:srgbClr val="000000"/>
                </a:solidFill>
              </a:rPr>
              <a:t>1, 2</a:t>
            </a:r>
            <a:r>
              <a:rPr lang="en-US" altLang="en-US" sz="2800" dirty="0">
                <a:solidFill>
                  <a:srgbClr val="000000"/>
                </a:solidFill>
              </a:rPr>
              <a:t>, 3, 4, 6, 7, or 8 MHz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increasing usage by hams (repeater downlink</a:t>
            </a:r>
            <a:r>
              <a:rPr lang="en-US" altLang="en-US" sz="2800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</a:rPr>
              <a:t>Used by </a:t>
            </a:r>
            <a:r>
              <a:rPr lang="en-US" altLang="en-US" sz="2400" dirty="0" smtClean="0">
                <a:solidFill>
                  <a:srgbClr val="000000"/>
                </a:solidFill>
              </a:rPr>
              <a:t>Amateur Television Network </a:t>
            </a:r>
            <a:r>
              <a:rPr lang="en-US" altLang="en-US" sz="2800" dirty="0" smtClean="0">
                <a:solidFill>
                  <a:srgbClr val="000000"/>
                </a:solidFill>
              </a:rPr>
              <a:t>in LA mountains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FA63404-8563-4F61-961A-E85E8CC64BBE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685800" y="15240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DVB-T Protocol used for DATV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FA63404-8563-4F61-961A-E85E8CC64BBE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685800" y="15240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DVB-T Protocol used for DATV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09600" y="5562600"/>
            <a:ext cx="83058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COFDM technology allows 1705 sub-carriers (or more) 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16" y="2133600"/>
            <a:ext cx="6285484" cy="33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46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6707B85-B0E3-41EB-A0C8-32781DBC7EA2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685800" y="15240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ATSC Protocol used for DATV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845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800" dirty="0" smtClean="0"/>
              <a:t> ATSC is used for US commercial TV reception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800" dirty="0" smtClean="0"/>
              <a:t> ATSC was designed for commercial HD-DTV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800" dirty="0" smtClean="0"/>
              <a:t> Protocol allows only one digital modulation: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000" b="1" dirty="0" smtClean="0"/>
              <a:t>8-VSB (3-bits/symbol)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altLang="en-US" sz="1200" dirty="0" smtClean="0"/>
              <a:t>	</a:t>
            </a:r>
          </a:p>
          <a:p>
            <a:pPr marL="233363" indent="-233363"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4048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2800" dirty="0" smtClean="0"/>
              <a:t>Protocol typically calls for MPEG-2 video encoding and Dolby (AC3) sound encoding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800" dirty="0" smtClean="0"/>
              <a:t> RF bandwidth fixed at 8 MHz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800" dirty="0" smtClean="0"/>
              <a:t> Dolby licensing issues for ham radio usage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800" dirty="0" smtClean="0"/>
              <a:t> no current active ham experiments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EFDFE90-A17F-4A52-80A8-B05B9E49CED8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62000" y="15240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RF Exciters for ham DATV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09600" y="2133600"/>
            <a:ext cx="8382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800" dirty="0" smtClean="0"/>
              <a:t> </a:t>
            </a:r>
            <a:r>
              <a:rPr lang="en-US" altLang="en-US" sz="2400" dirty="0" smtClean="0"/>
              <a:t>SR-Systems </a:t>
            </a:r>
            <a:r>
              <a:rPr lang="en-US" altLang="en-US" sz="2400" dirty="0"/>
              <a:t>– </a:t>
            </a:r>
            <a:r>
              <a:rPr lang="en-US" altLang="en-US" sz="2400" dirty="0" smtClean="0"/>
              <a:t>MiniMod exciter + MPEG-2 encoder 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1600" dirty="0" smtClean="0"/>
              <a:t>DVB-S , DVB-T – about $875 as received in USA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1600" dirty="0" smtClean="0"/>
              <a:t>DVB-S2 and ATSC </a:t>
            </a:r>
            <a:r>
              <a:rPr lang="en-US" altLang="en-US" sz="1600" dirty="0" smtClean="0">
                <a:solidFill>
                  <a:schemeClr val="tx1"/>
                </a:solidFill>
              </a:rPr>
              <a:t>– costs additional…also H.264 encoder was $900 additional</a:t>
            </a:r>
          </a:p>
          <a:p>
            <a:pPr marL="457200" lvl="1" indent="0" eaLnBrk="1" hangingPunct="1">
              <a:lnSpc>
                <a:spcPct val="80000"/>
              </a:lnSpc>
              <a:spcBef>
                <a:spcPts val="600"/>
              </a:spcBef>
              <a:tabLst>
                <a:tab pos="0" algn="l"/>
                <a:tab pos="690563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1600" dirty="0" smtClean="0"/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/>
              <a:t> </a:t>
            </a:r>
            <a:r>
              <a:rPr lang="en-US" altLang="en-US" sz="2400" dirty="0"/>
              <a:t>DATV-Express – </a:t>
            </a:r>
            <a:r>
              <a:rPr lang="en-US" altLang="en-US" sz="2400" dirty="0" smtClean="0"/>
              <a:t>exciter board + PC</a:t>
            </a:r>
          </a:p>
          <a:p>
            <a:pPr marL="690563" lvl="1" indent="-2333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1600" dirty="0" smtClean="0"/>
              <a:t>DVB-S </a:t>
            </a:r>
            <a:r>
              <a:rPr lang="en-US" altLang="en-US" sz="1600" dirty="0"/>
              <a:t>–  </a:t>
            </a:r>
            <a:r>
              <a:rPr lang="en-US" altLang="en-US" sz="1600" dirty="0" smtClean="0"/>
              <a:t>$300 + shipping</a:t>
            </a:r>
          </a:p>
          <a:p>
            <a:pPr marL="690563" lvl="1" indent="-2333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1600" dirty="0" smtClean="0"/>
              <a:t>DVB-S2 - $300 + shipping</a:t>
            </a:r>
          </a:p>
          <a:p>
            <a:pPr marL="690563" lvl="1" indent="-2333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1600" dirty="0" smtClean="0"/>
              <a:t>DVB-T </a:t>
            </a:r>
            <a:r>
              <a:rPr lang="en-US" altLang="en-US" sz="1600" dirty="0"/>
              <a:t>– </a:t>
            </a:r>
            <a:r>
              <a:rPr lang="en-US" altLang="en-US" sz="1600" dirty="0" smtClean="0"/>
              <a:t>(experimental 2 MHz bandwidth</a:t>
            </a:r>
            <a:r>
              <a:rPr lang="en-US" altLang="en-US" sz="1600" dirty="0"/>
              <a:t>) $300 </a:t>
            </a:r>
            <a:r>
              <a:rPr lang="en-US" altLang="en-US" sz="1600" dirty="0" smtClean="0"/>
              <a:t>+ shipping</a:t>
            </a:r>
          </a:p>
          <a:p>
            <a:pPr marL="690563" lvl="1" indent="-2333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endParaRPr lang="en-US" altLang="en-US" sz="1600" dirty="0"/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Portsdown Project </a:t>
            </a:r>
            <a:r>
              <a:rPr lang="en-US" altLang="en-US" sz="2400" dirty="0"/>
              <a:t>– exciter board + </a:t>
            </a:r>
            <a:r>
              <a:rPr lang="en-US" altLang="en-US" sz="2400" dirty="0" smtClean="0"/>
              <a:t>RPi-3</a:t>
            </a:r>
            <a:endParaRPr lang="en-US" altLang="en-US" sz="2400" dirty="0"/>
          </a:p>
          <a:p>
            <a:pPr marL="690563" lvl="1" indent="-2333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1600" dirty="0"/>
              <a:t>DVB-S –  </a:t>
            </a:r>
            <a:r>
              <a:rPr lang="en-US" altLang="en-US" sz="1600" dirty="0" smtClean="0"/>
              <a:t>modulator blank PCB </a:t>
            </a:r>
            <a:r>
              <a:rPr lang="en-US" altLang="en-US" sz="1600" dirty="0"/>
              <a:t>&amp;</a:t>
            </a:r>
            <a:r>
              <a:rPr lang="en-US" altLang="en-US" sz="1600" dirty="0" smtClean="0"/>
              <a:t> blank filter </a:t>
            </a:r>
            <a:r>
              <a:rPr lang="en-US" altLang="en-US" sz="1600" smtClean="0"/>
              <a:t>PCB</a:t>
            </a:r>
            <a:r>
              <a:rPr lang="en-US" altLang="en-US" sz="1600" smtClean="0">
                <a:solidFill>
                  <a:schemeClr val="tx1"/>
                </a:solidFill>
              </a:rPr>
              <a:t> US$21 </a:t>
            </a:r>
            <a:r>
              <a:rPr lang="en-US" altLang="en-US" sz="1600" dirty="0" smtClean="0"/>
              <a:t>+ parts + soldering + ship</a:t>
            </a:r>
          </a:p>
          <a:p>
            <a:pPr marL="690563" lvl="1" indent="-2333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1600" dirty="0" smtClean="0"/>
              <a:t>DVB-S –  can use DATV-Express as modulator board $300 + shipping</a:t>
            </a:r>
            <a:endParaRPr lang="en-US" altLang="en-US" sz="1600" dirty="0"/>
          </a:p>
          <a:p>
            <a:pPr marL="690563" lvl="1" indent="-233363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endParaRPr lang="en-US" altLang="en-US" sz="1600" dirty="0" smtClean="0"/>
          </a:p>
          <a:p>
            <a:pPr algn="l" eaLnBrk="1" hangingPunct="1">
              <a:lnSpc>
                <a:spcPct val="80000"/>
              </a:lnSpc>
              <a:spcBef>
                <a:spcPts val="250"/>
              </a:spcBef>
              <a:buFont typeface="Arial" charset="0"/>
              <a:buNone/>
              <a:defRPr/>
            </a:pPr>
            <a:endParaRPr lang="en-US" altLang="en-US" sz="1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7EB74DA-542B-4147-9C42-E2BD5C70A065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762000" y="15240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RF Exciters for ham DATV – cont’d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8153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800" dirty="0" smtClean="0"/>
              <a:t> </a:t>
            </a:r>
            <a:r>
              <a:rPr lang="en-US" altLang="en-US" sz="2400" dirty="0" smtClean="0"/>
              <a:t>HiDes </a:t>
            </a:r>
            <a:r>
              <a:rPr lang="en-US" altLang="en-US" sz="2400" dirty="0"/>
              <a:t>– </a:t>
            </a:r>
            <a:r>
              <a:rPr lang="en-US" altLang="en-US" sz="2400" dirty="0" smtClean="0"/>
              <a:t>exciter with MPEG-2 encoder + PC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1600" dirty="0" smtClean="0"/>
              <a:t>DVB-T </a:t>
            </a:r>
            <a:r>
              <a:rPr lang="en-US" altLang="en-US" sz="1600" dirty="0"/>
              <a:t>– model UT100B </a:t>
            </a:r>
            <a:r>
              <a:rPr lang="en-US" altLang="en-US" sz="1600" dirty="0" smtClean="0"/>
              <a:t>Tx/Rx about $250 + shipping on e-bay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DVB-T – model HV200E standalone </a:t>
            </a:r>
            <a:r>
              <a:rPr lang="en-US" altLang="en-US" sz="1600" dirty="0" smtClean="0">
                <a:solidFill>
                  <a:schemeClr val="tx1"/>
                </a:solidFill>
              </a:rPr>
              <a:t>(with MPEG-2 and H.264) $658 on e-bay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endParaRPr lang="en-US" altLang="en-US" sz="16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800" dirty="0"/>
              <a:t> </a:t>
            </a:r>
            <a:r>
              <a:rPr lang="en-US" altLang="en-US" sz="2400" dirty="0" smtClean="0"/>
              <a:t>BATC </a:t>
            </a:r>
            <a:r>
              <a:rPr lang="en-US" altLang="en-US" sz="2400" dirty="0"/>
              <a:t>– </a:t>
            </a:r>
            <a:r>
              <a:rPr lang="en-US" altLang="en-US" sz="2400" dirty="0" smtClean="0"/>
              <a:t>DTX1 exciter </a:t>
            </a:r>
            <a:r>
              <a:rPr lang="en-US" altLang="en-US" sz="2400" dirty="0"/>
              <a:t>with MPEG-2 </a:t>
            </a:r>
            <a:r>
              <a:rPr lang="en-US" altLang="en-US" sz="2400" dirty="0" smtClean="0"/>
              <a:t>encoder</a:t>
            </a:r>
            <a:endParaRPr lang="en-US" altLang="en-US" sz="1600" dirty="0" smtClean="0"/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1600" dirty="0" smtClean="0"/>
              <a:t>DVB-S – “standalone” model DTX1 about US$590 + shipping(?) on BATC shop</a:t>
            </a:r>
          </a:p>
          <a:p>
            <a:pPr marL="457200" lvl="1" indent="0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en-US" altLang="en-US" sz="1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endParaRPr lang="en-US" altLang="en-US" sz="16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endParaRPr lang="en-US" altLang="en-US" sz="1600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en-US" altLang="en-US" sz="1600" dirty="0" smtClean="0"/>
          </a:p>
          <a:p>
            <a:pPr algn="l" eaLnBrk="1" hangingPunct="1">
              <a:lnSpc>
                <a:spcPct val="80000"/>
              </a:lnSpc>
              <a:spcBef>
                <a:spcPts val="250"/>
              </a:spcBef>
              <a:buFont typeface="Arial" charset="0"/>
              <a:buNone/>
              <a:defRPr/>
            </a:pPr>
            <a:endParaRPr lang="en-US" altLang="en-US" sz="10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6452293-51D1-4236-9053-28EE69A63415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4817290"/>
            <a:ext cx="8677234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 eaLnBrk="0" hangingPunct="0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285750" indent="-285750" algn="l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/>
              <a:t>MiniTiouner </a:t>
            </a:r>
            <a:r>
              <a:rPr lang="en-US" altLang="en-US" sz="1800" b="1" dirty="0"/>
              <a:t>Low Symbol Rate </a:t>
            </a:r>
            <a:r>
              <a:rPr lang="en-US" altLang="en-US" sz="1800" b="1" dirty="0" smtClean="0"/>
              <a:t>designed </a:t>
            </a:r>
            <a:r>
              <a:rPr lang="en-US" altLang="en-US" sz="1800" b="1" dirty="0"/>
              <a:t>by Jean Pierre Courjaud </a:t>
            </a:r>
            <a:r>
              <a:rPr lang="en-US" altLang="en-US" sz="1800" b="1" dirty="0" smtClean="0"/>
              <a:t>F6DZP</a:t>
            </a:r>
          </a:p>
          <a:p>
            <a:pPr marL="285750" indent="-285750" algn="l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/>
              <a:t>Allows Reduced-Bandwidth DATV (RB-DATV) for small BW &amp; more signal robustness with reasonable reduction in Frame-Rate</a:t>
            </a:r>
          </a:p>
          <a:p>
            <a:pPr marL="285750" indent="-285750" algn="l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/>
              <a:t>S/N (C/N) improves 3 dB every time receiver RF bandwidth is cut in half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6200" y="1524000"/>
            <a:ext cx="8982034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>
                <a:solidFill>
                  <a:srgbClr val="000000"/>
                </a:solidFill>
              </a:rPr>
              <a:t>DATV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Receivers </a:t>
            </a:r>
            <a:r>
              <a:rPr lang="en-US" altLang="en-US" sz="2800" b="1" smtClean="0">
                <a:solidFill>
                  <a:srgbClr val="000000"/>
                </a:solidFill>
              </a:rPr>
              <a:t>– Ham-designed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DVB-S/DVB-S2 Receiver and DATV Analyzer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00215"/>
            <a:ext cx="3200400" cy="239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518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6452293-51D1-4236-9053-28EE69A63415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5447488"/>
            <a:ext cx="8382000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 eaLnBrk="0" hangingPunct="0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defRPr/>
            </a:pPr>
            <a:r>
              <a:rPr lang="en-US" altLang="en-US" sz="1800" b="1" dirty="0" smtClean="0"/>
              <a:t>MiniTiouner </a:t>
            </a:r>
            <a:r>
              <a:rPr lang="en-US" altLang="en-US" sz="1800" b="1" dirty="0" smtClean="0"/>
              <a:t>can not only full-screen-display the received DATV video, but is a powerful analyzer of DVB-S and DVB-S2 signals in the “Expert Mode”.</a:t>
            </a:r>
            <a:endParaRPr lang="en-US" altLang="en-US" sz="1800" b="1" dirty="0" smtClean="0"/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6200" y="1524000"/>
            <a:ext cx="8982034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>
                <a:solidFill>
                  <a:srgbClr val="000000"/>
                </a:solidFill>
              </a:rPr>
              <a:t>DATV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Receivers – Ham-designed DVB-S/DVB-S2 Receiver and DATV Analyzer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456121"/>
            <a:ext cx="4286250" cy="303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165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6452293-51D1-4236-9053-28EE69A63415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685800" y="1524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1000" y="4572000"/>
            <a:ext cx="845820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 eaLnBrk="0" hangingPunct="0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marL="285750" indent="-285750" algn="l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/>
              <a:t>MiniTiouner </a:t>
            </a:r>
            <a:r>
              <a:rPr lang="en-US" altLang="en-US" sz="1800" b="1" dirty="0"/>
              <a:t>Low Symbol Rate testing by Jean Pierre Courjaud F6DZP </a:t>
            </a:r>
            <a:endParaRPr lang="en-US" altLang="en-US" sz="1800" b="1" dirty="0" smtClean="0"/>
          </a:p>
          <a:p>
            <a:pPr marL="285750" indent="-285750" algn="l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/>
              <a:t>Commercial </a:t>
            </a:r>
            <a:r>
              <a:rPr lang="en-US" altLang="en-US" sz="1800" b="1" dirty="0"/>
              <a:t>Receivers </a:t>
            </a:r>
            <a:r>
              <a:rPr lang="en-US" altLang="en-US" sz="1800" b="1" dirty="0" smtClean="0"/>
              <a:t>could not receive SR less than about 1500 KS/sec</a:t>
            </a:r>
          </a:p>
          <a:p>
            <a:pPr marL="285750" indent="-285750" algn="l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 smtClean="0"/>
              <a:t>S/N (C/N) improves 3 dB every time receiver RF bandwidth is cut in half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6200" y="1524000"/>
            <a:ext cx="8982034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>
                <a:solidFill>
                  <a:srgbClr val="000000"/>
                </a:solidFill>
              </a:rPr>
              <a:t>DATV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Receivers - Low </a:t>
            </a:r>
            <a:r>
              <a:rPr lang="en-US" altLang="en-US" sz="2800" b="1" dirty="0">
                <a:solidFill>
                  <a:srgbClr val="000000"/>
                </a:solidFill>
              </a:rPr>
              <a:t>Symbol Rates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were a blocker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6" y="2362200"/>
            <a:ext cx="8806774" cy="216247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7AD4E2-5276-45A8-A0FB-92DA26E9C45D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62000" y="15240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Goals of the DATV-Express Project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800" dirty="0" smtClean="0"/>
              <a:t> </a:t>
            </a:r>
            <a:r>
              <a:rPr lang="en-US" altLang="en-US" sz="2400" dirty="0" smtClean="0"/>
              <a:t>Significantly reduce price of  Digital-ATV transmitters </a:t>
            </a:r>
          </a:p>
          <a:p>
            <a:pPr algn="l" eaLnBrk="1" hangingPunct="1">
              <a:lnSpc>
                <a:spcPct val="80000"/>
              </a:lnSpc>
              <a:spcBef>
                <a:spcPts val="250"/>
              </a:spcBef>
              <a:buFont typeface="Arial" charset="0"/>
              <a:buNone/>
              <a:defRPr/>
            </a:pPr>
            <a:endParaRPr lang="en-US" altLang="en-US" sz="1000" dirty="0" smtClean="0"/>
          </a:p>
          <a:p>
            <a:pPr marL="233363" indent="-233363"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2333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2400" dirty="0" smtClean="0"/>
              <a:t>Provide Plug-and-Play hardware board to minimize home construction.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/>
              <a:t> Provide open platform for future DATV development</a:t>
            </a:r>
          </a:p>
          <a:p>
            <a:pPr algn="l" eaLnBrk="1" hangingPunct="1">
              <a:lnSpc>
                <a:spcPct val="80000"/>
              </a:lnSpc>
              <a:spcBef>
                <a:spcPts val="250"/>
              </a:spcBef>
              <a:buFont typeface="Arial" charset="0"/>
              <a:buNone/>
              <a:defRPr/>
            </a:pPr>
            <a:endParaRPr lang="en-US" altLang="en-US" sz="1000" dirty="0" smtClean="0"/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/>
              <a:t> Help educate community about new technologies</a:t>
            </a:r>
          </a:p>
          <a:p>
            <a:pPr algn="l" eaLnBrk="1" hangingPunct="1">
              <a:lnSpc>
                <a:spcPct val="80000"/>
              </a:lnSpc>
              <a:spcBef>
                <a:spcPts val="250"/>
              </a:spcBef>
              <a:buFont typeface="Arial" charset="0"/>
              <a:buNone/>
              <a:defRPr/>
            </a:pPr>
            <a:endParaRPr lang="en-US" altLang="en-US" sz="1000" dirty="0" smtClean="0"/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/>
              <a:t> Get more DATV stations on-air 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en-US" altLang="en-US" sz="1000" dirty="0" smtClean="0"/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/>
              <a:t> Encourage wider audience to get ham licensed</a:t>
            </a:r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defRPr/>
            </a:pPr>
            <a:endParaRPr lang="en-US" altLang="en-US" sz="1000" dirty="0" smtClean="0"/>
          </a:p>
          <a:p>
            <a:pPr algn="l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23336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2400" dirty="0" smtClean="0"/>
              <a:t> Byproduct can be Software Defined Transmitter from   	70 – 2450 MHz ham bands with a B/W of up to 10 MHz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9D682FE-9CC8-4EFC-96F2-7D8612E1CE74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762000" y="18288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762000" indent="-760413">
              <a:spcBef>
                <a:spcPts val="700"/>
              </a:spcBef>
              <a:buClrTx/>
              <a:buFontTx/>
              <a:buNone/>
              <a:tabLst>
                <a:tab pos="762000" algn="l"/>
                <a:tab pos="1676400" algn="l"/>
                <a:tab pos="2590800" algn="l"/>
                <a:tab pos="3505200" algn="l"/>
                <a:tab pos="4419600" algn="l"/>
                <a:tab pos="5334000" algn="l"/>
                <a:tab pos="6248400" algn="l"/>
                <a:tab pos="7162800" algn="l"/>
                <a:tab pos="8077200" algn="l"/>
                <a:tab pos="8991600" algn="l"/>
                <a:tab pos="9906000" algn="l"/>
                <a:tab pos="10820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The DATV-Express Project Team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762000" y="2971800"/>
            <a:ext cx="7620000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>
                <a:solidFill>
                  <a:srgbClr val="000000"/>
                </a:solidFill>
              </a:rPr>
              <a:t> Charles Brain	- G4GUO	Ferring, England</a:t>
            </a:r>
          </a:p>
          <a:p>
            <a:pPr>
              <a:lnSpc>
                <a:spcPct val="80000"/>
              </a:lnSpc>
              <a:spcBef>
                <a:spcPts val="250"/>
              </a:spcBef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0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>
                <a:solidFill>
                  <a:srgbClr val="000000"/>
                </a:solidFill>
              </a:rPr>
              <a:t> Ken Konechy 	- W6HHC	Orange, CA, USA</a:t>
            </a:r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0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>
                <a:solidFill>
                  <a:srgbClr val="000000"/>
                </a:solidFill>
              </a:rPr>
              <a:t> Art Towslee		- WA8RMC	Columbus, OH, USA</a:t>
            </a:r>
          </a:p>
          <a:p>
            <a:pPr>
              <a:lnSpc>
                <a:spcPct val="80000"/>
              </a:lnSpc>
              <a:spcBef>
                <a:spcPts val="250"/>
              </a:spcBef>
              <a:buClr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0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>
                <a:solidFill>
                  <a:srgbClr val="000000"/>
                </a:solidFill>
              </a:rPr>
              <a:t> Tom Gould		- WB6P	Portland, OR, USA</a:t>
            </a:r>
          </a:p>
          <a:p>
            <a:pPr>
              <a:lnSpc>
                <a:spcPct val="80000"/>
              </a:lnSpc>
              <a:spcBef>
                <a:spcPts val="250"/>
              </a:spcBef>
              <a:buFont typeface="Arial" charset="0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A05CDBB-6785-4044-9C8E-320262567CA3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685800" y="18288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>
                <a:solidFill>
                  <a:srgbClr val="000000"/>
                </a:solidFill>
              </a:rPr>
              <a:t>The Presentation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Authors….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914400" y="5248274"/>
            <a:ext cx="33528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b="1" dirty="0">
                <a:solidFill>
                  <a:srgbClr val="000000"/>
                </a:solidFill>
              </a:rPr>
              <a:t>Ken W6HHC</a:t>
            </a:r>
          </a:p>
        </p:txBody>
      </p:sp>
      <p:pic>
        <p:nvPicPr>
          <p:cNvPr id="615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89200"/>
            <a:ext cx="412591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886" y="2743199"/>
            <a:ext cx="4145514" cy="2505075"/>
          </a:xfrm>
          <a:prstGeom prst="rect">
            <a:avLst/>
          </a:prstGeom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181600" y="5248275"/>
            <a:ext cx="3352800" cy="923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b="1" dirty="0" smtClean="0">
                <a:solidFill>
                  <a:srgbClr val="000000"/>
                </a:solidFill>
              </a:rPr>
              <a:t>Robbie KB6CJZ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2964F88-C6A6-47FE-BDB4-F753D90DBE7F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772400" cy="108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DATV-Express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85800" y="1600200"/>
            <a:ext cx="76962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DATV-Express board internal block diagram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00200" y="5878513"/>
            <a:ext cx="59436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>
                <a:solidFill>
                  <a:srgbClr val="000000"/>
                </a:solidFill>
              </a:rPr>
              <a:t>Block Diagram for DATV-Express Hardware Board </a:t>
            </a: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1563"/>
            <a:ext cx="83058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97BC4C3-55CA-4B67-A292-D41ABC93DA46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772400" cy="1089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DATV-Express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762000" y="16002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chemeClr val="tx1"/>
                </a:solidFill>
              </a:rPr>
              <a:t>DATV-Express hardware board </a:t>
            </a: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590800"/>
            <a:ext cx="6019800" cy="346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1EF35A7-9B86-4161-825B-C987D5155A13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DATV-Express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1828800" y="1295400"/>
            <a:ext cx="5334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DATV-Express System Specs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914400" y="1905000"/>
            <a:ext cx="7467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marL="741363" indent="-2841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DVB-S protocol is tested and released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All IQ modulations fully tested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Frequency Range: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</a:rPr>
              <a:t> 	</a:t>
            </a:r>
            <a:r>
              <a:rPr lang="en-US" altLang="en-US" sz="2000" dirty="0" smtClean="0">
                <a:solidFill>
                  <a:schemeClr val="tx1"/>
                </a:solidFill>
              </a:rPr>
              <a:t>70–2450</a:t>
            </a:r>
            <a:r>
              <a:rPr lang="en-US" altLang="en-US" sz="2000" dirty="0" smtClean="0">
                <a:solidFill>
                  <a:srgbClr val="000000"/>
                </a:solidFill>
              </a:rPr>
              <a:t> MHz   (Modulator chip specification)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Symbol-Rate: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altLang="en-US" sz="2000" dirty="0" smtClean="0">
                <a:solidFill>
                  <a:srgbClr val="000000"/>
                </a:solidFill>
              </a:rPr>
              <a:t>Adjustable: 125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Ksymb</a:t>
            </a:r>
            <a:r>
              <a:rPr lang="en-US" altLang="en-US" sz="2000" dirty="0" smtClean="0">
                <a:solidFill>
                  <a:srgbClr val="000000"/>
                </a:solidFill>
              </a:rPr>
              <a:t>/sec to 5 MSymb/second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Forward Error Correction is selectable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RF output ~ 1-20 mW buffered </a:t>
            </a:r>
            <a:r>
              <a:rPr lang="en-US" altLang="en-US" sz="2000" dirty="0" smtClean="0">
                <a:solidFill>
                  <a:srgbClr val="000000"/>
                </a:solidFill>
              </a:rPr>
              <a:t>(SMA connector)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USB Webcam or Video Capture card for NTSC/PAL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>
                <a:solidFill>
                  <a:srgbClr val="000000"/>
                </a:solidFill>
              </a:rPr>
              <a:t> PC Operating System – first Ubuntu-32/64-bit 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</a:t>
            </a:r>
            <a:r>
              <a:rPr lang="en-US" altLang="en-US" sz="2400" dirty="0" smtClean="0">
                <a:solidFill>
                  <a:schemeClr val="tx1"/>
                </a:solidFill>
              </a:rPr>
              <a:t>hen was quadcore-ARM w/ 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Libuntu</a:t>
            </a:r>
            <a:r>
              <a:rPr lang="en-US" altLang="en-US" sz="2400" dirty="0" smtClean="0">
                <a:solidFill>
                  <a:schemeClr val="tx1"/>
                </a:solidFill>
              </a:rPr>
              <a:t>, </a:t>
            </a:r>
          </a:p>
          <a:p>
            <a:pPr marL="800100" lvl="1" indent="-342900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solidFill>
                  <a:schemeClr val="tx1"/>
                </a:solidFill>
              </a:rPr>
              <a:t>Then </a:t>
            </a:r>
            <a:r>
              <a:rPr lang="en-US" altLang="en-US" sz="2400" dirty="0">
                <a:solidFill>
                  <a:schemeClr val="tx1"/>
                </a:solidFill>
              </a:rPr>
              <a:t>was Windows10 -32/64-bit</a:t>
            </a:r>
            <a:endParaRPr lang="en-US" alt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6EAA48-7DE0-46A4-A9D6-6AD72555B63A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DATV-Express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85800" y="1371600"/>
            <a:ext cx="7162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Clean DVB-S 1.2 GHz spectrum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4000">
              <a:solidFill>
                <a:srgbClr val="000000"/>
              </a:solidFill>
            </a:endParaRPr>
          </a:p>
        </p:txBody>
      </p:sp>
      <p:pic>
        <p:nvPicPr>
          <p:cNvPr id="2560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49475"/>
            <a:ext cx="59436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838200" y="5715000"/>
            <a:ext cx="754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</a:rPr>
              <a:t>Barefoot board RF output – has 47 configurable levels of RF output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7CFAC6-5357-41CD-AAAC-2C9602F49FC4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DATV-Express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52400" y="1295400"/>
            <a:ext cx="8915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DATV-Express capable of other DATV protocols used by hams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38200" y="5715000"/>
            <a:ext cx="7467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chemeClr val="tx1"/>
                </a:solidFill>
              </a:rPr>
              <a:t>Testing DVB-T (2K mode) protocol at 2 MHz bandwidth on 437 MHz    (using 4096-point iFFT math - with NO alias spurs)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4479925" y="3322638"/>
            <a:ext cx="1841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buClrTx/>
              <a:buFontTx/>
              <a:buNone/>
            </a:pPr>
            <a:endParaRPr lang="en-US" altLang="en-US" sz="800">
              <a:solidFill>
                <a:srgbClr val="000000"/>
              </a:solidFill>
            </a:endParaRPr>
          </a:p>
        </p:txBody>
      </p:sp>
      <p:pic>
        <p:nvPicPr>
          <p:cNvPr id="2663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590800"/>
            <a:ext cx="5283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0573CFF-791C-486B-8CF2-B932AE6B4447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DATV-Express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609600" y="15240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GNU Radio with DATV-Express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8610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algn="ctr" eaLnBrk="0" hangingPunct="0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576263" indent="-347663" eaLnBrk="0" hangingPunct="0"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287338" indent="-287338" algn="l" eaLnBrk="1" hangingPunct="1">
              <a:spcBef>
                <a:spcPts val="600"/>
              </a:spcBef>
              <a:buFont typeface="Arial" charset="0"/>
              <a:buChar char="•"/>
              <a:tabLst>
                <a:tab pos="2873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2400" dirty="0" smtClean="0"/>
              <a:t>Alex OZ9AEC has developed </a:t>
            </a:r>
            <a:r>
              <a:rPr lang="en-US" altLang="en-US" sz="2400" dirty="0" err="1" smtClean="0"/>
              <a:t>gnuradio</a:t>
            </a:r>
            <a:r>
              <a:rPr lang="en-US" altLang="en-US" sz="2400" dirty="0" smtClean="0"/>
              <a:t> “sink” module for DATV-Express – (see </a:t>
            </a:r>
            <a:r>
              <a:rPr lang="en-US" altLang="en-US" sz="2400" dirty="0" err="1" smtClean="0"/>
              <a:t>Github</a:t>
            </a:r>
            <a:r>
              <a:rPr lang="en-US" altLang="en-US" sz="2400" dirty="0" smtClean="0"/>
              <a:t> URL at end)</a:t>
            </a:r>
          </a:p>
          <a:p>
            <a:pPr marL="287338" indent="-287338" algn="l" eaLnBrk="1" hangingPunct="1">
              <a:spcBef>
                <a:spcPts val="600"/>
              </a:spcBef>
              <a:buFont typeface="Arial" charset="0"/>
              <a:buChar char="•"/>
              <a:tabLst>
                <a:tab pos="2873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2400" dirty="0" smtClean="0"/>
              <a:t>Ron W6RZ has adapted </a:t>
            </a:r>
            <a:r>
              <a:rPr lang="en-US" altLang="en-US" sz="2400" dirty="0" err="1" smtClean="0"/>
              <a:t>gnuradio</a:t>
            </a:r>
            <a:r>
              <a:rPr lang="en-US" altLang="en-US" sz="2400" dirty="0" smtClean="0"/>
              <a:t> to run DVB-S2 32APSK</a:t>
            </a:r>
          </a:p>
          <a:p>
            <a:pPr marL="287338" indent="-287338" algn="l" eaLnBrk="1" hangingPunct="1">
              <a:spcBef>
                <a:spcPts val="600"/>
              </a:spcBef>
              <a:buFont typeface="Arial" charset="0"/>
              <a:buChar char="•"/>
              <a:tabLst>
                <a:tab pos="2873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en-US" sz="2400" dirty="0" smtClean="0"/>
              <a:t>W6RZ uses DATV-Express DVB-S2 code and tested with BladeRF &amp; </a:t>
            </a:r>
            <a:r>
              <a:rPr lang="en-US" altLang="en-US" sz="2400" dirty="0" err="1" smtClean="0"/>
              <a:t>Novra</a:t>
            </a:r>
            <a:r>
              <a:rPr lang="en-US" altLang="en-US" sz="2400" dirty="0" smtClean="0"/>
              <a:t> S300V DVB-S2 STB at up to 10 </a:t>
            </a:r>
            <a:r>
              <a:rPr lang="en-US" altLang="en-US" sz="2400" dirty="0" err="1" smtClean="0"/>
              <a:t>MSym</a:t>
            </a:r>
            <a:r>
              <a:rPr lang="en-US" altLang="en-US" sz="2400" dirty="0" smtClean="0"/>
              <a:t>/s.</a:t>
            </a:r>
          </a:p>
          <a:p>
            <a:pPr eaLnBrk="1" hangingPunct="1">
              <a:spcBef>
                <a:spcPts val="600"/>
              </a:spcBef>
              <a:tabLst>
                <a:tab pos="2873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2400" dirty="0" smtClean="0"/>
          </a:p>
          <a:p>
            <a:pPr algn="l" eaLnBrk="1" hangingPunct="1">
              <a:spcBef>
                <a:spcPts val="600"/>
              </a:spcBef>
              <a:tabLst>
                <a:tab pos="28733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altLang="en-US" sz="2400" dirty="0" smtClean="0"/>
          </a:p>
        </p:txBody>
      </p:sp>
      <p:pic>
        <p:nvPicPr>
          <p:cNvPr id="3072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370388"/>
            <a:ext cx="218916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94E6C7-623B-4FCA-9AED-D7DF196F2001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DATV-Express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57200" y="1524000"/>
            <a:ext cx="81534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Raspberry PI 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382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 algn="ctr" eaLnBrk="0" hangingPunct="0">
              <a:spcBef>
                <a:spcPts val="10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/>
              <a:t>Raspberry PI 3 has quad-core-ARM at 700 </a:t>
            </a:r>
            <a:r>
              <a:rPr lang="en-US" altLang="en-US" sz="2400" dirty="0"/>
              <a:t>M</a:t>
            </a:r>
            <a:r>
              <a:rPr lang="en-US" altLang="en-US" sz="2400" dirty="0" smtClean="0"/>
              <a:t>Hz</a:t>
            </a:r>
          </a:p>
          <a:p>
            <a:pPr algn="l" eaLnBrk="1" hangingPunct="1">
              <a:spcBef>
                <a:spcPts val="350"/>
              </a:spcBef>
              <a:buFont typeface="Arial" charset="0"/>
              <a:buNone/>
              <a:defRPr/>
            </a:pPr>
            <a:endParaRPr lang="en-US" altLang="en-US" sz="1400" dirty="0" smtClean="0"/>
          </a:p>
          <a:p>
            <a:pPr algn="l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/>
              <a:t>Raspberry PI 3 typically uses Raspbian Jesse Lite OS</a:t>
            </a:r>
          </a:p>
          <a:p>
            <a:pPr algn="l" eaLnBrk="1" hangingPunct="1">
              <a:spcBef>
                <a:spcPts val="600"/>
              </a:spcBef>
              <a:buFont typeface="Arial" charset="0"/>
              <a:buChar char="•"/>
              <a:defRPr/>
            </a:pPr>
            <a:endParaRPr lang="en-US" altLang="en-US" sz="1400" dirty="0" smtClean="0"/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/>
              <a:t>Originally designed for education market</a:t>
            </a:r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  <a:defRPr/>
            </a:pPr>
            <a:endParaRPr lang="en-US" altLang="en-US" sz="800" dirty="0" smtClean="0"/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 smtClean="0"/>
              <a:t>Raspberry-Pi-3 is used by Portsdown Project in Europe</a:t>
            </a:r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  <a:defRPr/>
            </a:pPr>
            <a:endParaRPr lang="en-US" altLang="en-US" sz="800" dirty="0" smtClean="0"/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400" dirty="0"/>
              <a:t>Portsdown Project </a:t>
            </a:r>
            <a:r>
              <a:rPr lang="en-US" altLang="en-US" sz="2400" dirty="0" smtClean="0"/>
              <a:t>can use either Portsdown modulator </a:t>
            </a:r>
            <a:r>
              <a:rPr lang="en-US" altLang="en-US" sz="2400" dirty="0" err="1" smtClean="0"/>
              <a:t>brd</a:t>
            </a:r>
            <a:endParaRPr lang="en-US" altLang="en-US" sz="2400" dirty="0" smtClean="0"/>
          </a:p>
          <a:p>
            <a:pPr marL="0" indent="0" algn="just" eaLnBrk="1" hangingPunct="1">
              <a:spcBef>
                <a:spcPts val="600"/>
              </a:spcBef>
              <a:defRPr/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or the DATV-Express board as modulator</a:t>
            </a:r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  <a:defRPr/>
            </a:pPr>
            <a:endParaRPr lang="en-US" altLang="en-US" sz="2400" dirty="0" smtClean="0"/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  <a:defRPr/>
            </a:pPr>
            <a:endParaRPr lang="en-US" alt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94E6C7-623B-4FCA-9AED-D7DF196F2001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DATV-Express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57200" y="1524000"/>
            <a:ext cx="8153400" cy="50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>
                <a:solidFill>
                  <a:srgbClr val="000000"/>
                </a:solidFill>
              </a:rPr>
              <a:t>Raspberry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PI – DVB-S Portsdown Project 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382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 algn="ctr" eaLnBrk="0" hangingPunct="0">
              <a:spcBef>
                <a:spcPts val="10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 eaLnBrk="1" hangingPunct="1">
              <a:spcBef>
                <a:spcPts val="600"/>
              </a:spcBef>
              <a:defRPr/>
            </a:pPr>
            <a:endParaRPr lang="en-US" altLang="en-US" sz="2400" dirty="0" smtClean="0"/>
          </a:p>
          <a:p>
            <a:pPr marL="0" indent="0" eaLnBrk="1" hangingPunct="1">
              <a:spcBef>
                <a:spcPts val="600"/>
              </a:spcBef>
              <a:defRPr/>
            </a:pPr>
            <a:endParaRPr lang="en-US" altLang="en-US" sz="2400" dirty="0" smtClean="0"/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  <a:defRPr/>
            </a:pPr>
            <a:endParaRPr lang="en-US" alt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6267"/>
            <a:ext cx="8077200" cy="3232384"/>
          </a:xfrm>
          <a:prstGeom prst="rect">
            <a:avLst/>
          </a:prstGeom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5334000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tx1"/>
                </a:solidFill>
              </a:rPr>
              <a:t>Portsdown Project using RPi-3 / RpiDATV SW / DATV-Express modulator</a:t>
            </a:r>
            <a:endParaRPr lang="en-US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3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994E6C7-623B-4FCA-9AED-D7DF196F2001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DATV-Express</a:t>
            </a: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57200" y="1524000"/>
            <a:ext cx="8153400" cy="5022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>
                <a:solidFill>
                  <a:srgbClr val="000000"/>
                </a:solidFill>
              </a:rPr>
              <a:t>Raspberry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PI – DVB-S Portsdown Project 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382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 algn="ctr" eaLnBrk="0" hangingPunct="0">
              <a:spcBef>
                <a:spcPts val="10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0" indent="0" eaLnBrk="1" hangingPunct="1">
              <a:spcBef>
                <a:spcPts val="600"/>
              </a:spcBef>
              <a:defRPr/>
            </a:pPr>
            <a:endParaRPr lang="en-US" altLang="en-US" sz="2400" dirty="0" smtClean="0"/>
          </a:p>
          <a:p>
            <a:pPr marL="0" indent="0" eaLnBrk="1" hangingPunct="1">
              <a:spcBef>
                <a:spcPts val="600"/>
              </a:spcBef>
              <a:defRPr/>
            </a:pPr>
            <a:endParaRPr lang="en-US" altLang="en-US" sz="2400" dirty="0" smtClean="0"/>
          </a:p>
          <a:p>
            <a:pPr algn="just" eaLnBrk="1" hangingPunct="1">
              <a:spcBef>
                <a:spcPts val="600"/>
              </a:spcBef>
              <a:buFont typeface="Arial" charset="0"/>
              <a:buChar char="•"/>
              <a:defRPr/>
            </a:pPr>
            <a:endParaRPr lang="en-US" altLang="en-US" sz="240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5498068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 smtClean="0">
                <a:solidFill>
                  <a:schemeClr val="tx1"/>
                </a:solidFill>
              </a:rPr>
              <a:t>Portsdown Project using RPi-3 / RpiDATV SW / DATV-Express modulator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50840"/>
            <a:ext cx="4114800" cy="333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00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DATV-Express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762000" y="20574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27013" indent="-227013" algn="ctr" eaLnBrk="0" hangingPunct="0">
              <a:spcBef>
                <a:spcPts val="10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000"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eaLnBrk="0" hangingPunct="0">
              <a:spcBef>
                <a:spcPts val="7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eaLnBrk="0" hangingPunct="0">
              <a:spcBef>
                <a:spcPts val="6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 eaLnBrk="0" hangingPunct="0">
              <a:spcBef>
                <a:spcPts val="5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 eaLnBrk="0" hangingPunct="0">
              <a:spcBef>
                <a:spcPts val="500"/>
              </a:spcBef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7013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l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200" dirty="0" smtClean="0"/>
              <a:t>DATV-Express Ubuntu 32/64-bit Code for PC is finished</a:t>
            </a:r>
          </a:p>
          <a:p>
            <a:pPr algn="l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200" dirty="0" smtClean="0"/>
              <a:t>DATV-Express Windows10 Code for PC is finished </a:t>
            </a:r>
          </a:p>
          <a:p>
            <a:pPr algn="l" eaLnBrk="1" hangingPunct="1">
              <a:spcBef>
                <a:spcPts val="200"/>
              </a:spcBef>
              <a:buClrTx/>
              <a:buFontTx/>
              <a:buNone/>
              <a:defRPr/>
            </a:pPr>
            <a:endParaRPr lang="en-US" altLang="en-US" sz="400" dirty="0" smtClean="0"/>
          </a:p>
          <a:p>
            <a:pPr algn="l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200" dirty="0" smtClean="0"/>
              <a:t>Always looking for volunteers to help with software</a:t>
            </a:r>
          </a:p>
          <a:p>
            <a:pPr marL="0" indent="0" algn="l" eaLnBrk="1" hangingPunct="1">
              <a:spcBef>
                <a:spcPts val="600"/>
              </a:spcBef>
              <a:defRPr/>
            </a:pPr>
            <a:endParaRPr lang="en-US" altLang="en-US" sz="400" dirty="0" smtClean="0"/>
          </a:p>
          <a:p>
            <a:pPr algn="l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200" dirty="0" smtClean="0"/>
              <a:t>Focus now is now porting to LimeSDR hardware board</a:t>
            </a:r>
          </a:p>
          <a:p>
            <a:pPr marL="0" indent="0" algn="l" eaLnBrk="1" hangingPunct="1">
              <a:spcBef>
                <a:spcPts val="600"/>
              </a:spcBef>
              <a:defRPr/>
            </a:pPr>
            <a:r>
              <a:rPr lang="en-US" altLang="en-US" sz="2200" dirty="0" smtClean="0"/>
              <a:t>    </a:t>
            </a:r>
            <a:r>
              <a:rPr lang="en-US" altLang="en-US" sz="2000" dirty="0" smtClean="0"/>
              <a:t>(bigger FPGA &amp; hardware for both Transmitting and Receiving)</a:t>
            </a:r>
          </a:p>
          <a:p>
            <a:pPr algn="l" eaLnBrk="1" hangingPunct="1">
              <a:spcBef>
                <a:spcPts val="200"/>
              </a:spcBef>
              <a:buFont typeface="Arial" charset="0"/>
              <a:buNone/>
              <a:defRPr/>
            </a:pPr>
            <a:endParaRPr lang="en-US" altLang="en-US" sz="400" dirty="0" smtClean="0"/>
          </a:p>
          <a:p>
            <a:pPr algn="l" eaLnBrk="1" hangingPunct="1"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altLang="en-US" sz="2200" dirty="0" smtClean="0"/>
              <a:t>Source files </a:t>
            </a:r>
            <a:r>
              <a:rPr lang="en-US" altLang="en-US" sz="2200" dirty="0"/>
              <a:t>a</a:t>
            </a:r>
            <a:r>
              <a:rPr lang="en-US" altLang="en-US" sz="2200" dirty="0" smtClean="0"/>
              <a:t>re available </a:t>
            </a:r>
          </a:p>
          <a:p>
            <a:pPr algn="l" eaLnBrk="1" hangingPunct="1">
              <a:spcBef>
                <a:spcPts val="600"/>
              </a:spcBef>
              <a:defRPr/>
            </a:pPr>
            <a:r>
              <a:rPr lang="en-US" altLang="en-US" sz="2200" dirty="0" smtClean="0"/>
              <a:t>	 (Software, FPGA coding, gerbers,  etc.)</a:t>
            </a:r>
          </a:p>
          <a:p>
            <a:pPr algn="l" eaLnBrk="1" hangingPunct="1">
              <a:spcBef>
                <a:spcPts val="600"/>
              </a:spcBef>
              <a:buFont typeface="Arial" charset="0"/>
              <a:buNone/>
              <a:defRPr/>
            </a:pPr>
            <a:endParaRPr lang="en-US" altLang="en-US" sz="400" dirty="0" smtClean="0"/>
          </a:p>
          <a:p>
            <a:pPr marL="287338" indent="-287338" algn="l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 smtClean="0"/>
              <a:t>Beginnings of source code repository at  </a:t>
            </a:r>
            <a:r>
              <a:rPr lang="en-US" altLang="en-US" sz="2200" b="1" dirty="0" smtClean="0"/>
              <a:t>https://github.com/G4GUO/datvexpress_gui.git</a:t>
            </a:r>
          </a:p>
          <a:p>
            <a:pPr algn="l" eaLnBrk="1" hangingPunct="1">
              <a:spcBef>
                <a:spcPts val="200"/>
              </a:spcBef>
              <a:buClrTx/>
              <a:buFontTx/>
              <a:buNone/>
              <a:defRPr/>
            </a:pPr>
            <a:endParaRPr lang="en-US" altLang="en-US" sz="800" dirty="0" smtClean="0"/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457200" y="13716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Conclusion and Plans</a:t>
            </a:r>
            <a:r>
              <a:rPr lang="en-US" altLang="en-US" sz="40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56A6A0E-5933-4C28-815C-53BB1F1536E8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685800" y="1828800"/>
            <a:ext cx="8001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Digital-ATV technology allows Video Quality to exceed analog-ATV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752600" y="5486400"/>
            <a:ext cx="55626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>
                <a:solidFill>
                  <a:srgbClr val="000000"/>
                </a:solidFill>
              </a:rPr>
              <a:t>Comparison of analog video and an DATV video using the same antennas with weak sigs </a:t>
            </a:r>
            <a:endParaRPr lang="en-US" altLang="en-US" b="1" dirty="0" smtClean="0">
              <a:solidFill>
                <a:srgbClr val="000000"/>
              </a:solidFill>
            </a:endParaRPr>
          </a:p>
          <a:p>
            <a:pPr algn="ctr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1400" b="1" dirty="0" smtClean="0">
                <a:solidFill>
                  <a:srgbClr val="000000"/>
                </a:solidFill>
              </a:rPr>
              <a:t>(</a:t>
            </a:r>
            <a:r>
              <a:rPr lang="en-US" altLang="en-US" sz="1400" b="1" dirty="0">
                <a:solidFill>
                  <a:srgbClr val="000000"/>
                </a:solidFill>
              </a:rPr>
              <a:t>courtesy of G8GTZ &amp; 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GB3HV)</a:t>
            </a:r>
            <a:endParaRPr lang="en-US" altLang="en-US" sz="1400" b="1" dirty="0">
              <a:solidFill>
                <a:srgbClr val="000000"/>
              </a:solidFill>
            </a:endParaRPr>
          </a:p>
        </p:txBody>
      </p:sp>
      <p:pic>
        <p:nvPicPr>
          <p:cNvPr id="717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887663"/>
            <a:ext cx="6110288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044575" y="762000"/>
            <a:ext cx="7439025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British ATV Club - Digital Forum	</a:t>
            </a:r>
            <a:r>
              <a:rPr lang="en-US" dirty="0" smtClean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b="1" dirty="0" smtClean="0">
                <a:solidFill>
                  <a:srgbClr val="000000"/>
                </a:solidFill>
              </a:rPr>
              <a:t>www.BATC.org.UK/forum/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CQ-DATV online (free monthly) e-magazine (ePub </a:t>
            </a:r>
            <a:r>
              <a:rPr lang="en-US" sz="1600" smtClean="0">
                <a:solidFill>
                  <a:srgbClr val="000000"/>
                </a:solidFill>
              </a:rPr>
              <a:t>and PDF format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tabLst/>
              <a:defRPr/>
            </a:pPr>
            <a:r>
              <a:rPr lang="en-US" b="1" dirty="0" smtClean="0">
                <a:solidFill>
                  <a:srgbClr val="000000"/>
                </a:solidFill>
              </a:rPr>
              <a:t>		www.CQ-DATV.mobi</a:t>
            </a:r>
            <a:endParaRPr lang="en-US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OCARC library of newsletter DATV articles 	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Times New Roman" pitchFamily="16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b="1" dirty="0" smtClean="0">
                <a:solidFill>
                  <a:srgbClr val="000000"/>
                </a:solidFill>
              </a:rPr>
              <a:t>www.W6ZE.org/DATV/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TAPR Digital Communications Conference proceedings </a:t>
            </a:r>
            <a:r>
              <a:rPr lang="en-US" sz="1400" dirty="0" smtClean="0">
                <a:solidFill>
                  <a:srgbClr val="000000"/>
                </a:solidFill>
              </a:rPr>
              <a:t>(free downloads)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Times New Roman" pitchFamily="16" charset="0"/>
              <a:buNone/>
              <a:defRPr/>
            </a:pPr>
            <a:r>
              <a:rPr lang="en-US" b="1" dirty="0" smtClean="0">
                <a:solidFill>
                  <a:srgbClr val="000000"/>
                </a:solidFill>
              </a:rPr>
              <a:t>		www.TAPR.org/pub_dcc.html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Yahoo Group for Digital ATV  </a:t>
            </a:r>
            <a:r>
              <a:rPr lang="en-US" dirty="0" smtClean="0">
                <a:solidFill>
                  <a:srgbClr val="000000"/>
                </a:solidFill>
              </a:rPr>
              <a:t>		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b="1" dirty="0" smtClean="0">
                <a:solidFill>
                  <a:srgbClr val="000000"/>
                </a:solidFill>
              </a:rPr>
              <a:t>http://groups.yahoo.com/group/DigitalATV/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DATV-Express project website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Times New Roman" pitchFamily="16" charset="0"/>
              <a:buNone/>
              <a:defRPr/>
            </a:pPr>
            <a:r>
              <a:rPr lang="en-US" b="1" dirty="0" smtClean="0">
                <a:solidFill>
                  <a:srgbClr val="000000"/>
                </a:solidFill>
              </a:rPr>
              <a:t>		www.DATV-Express.com</a:t>
            </a:r>
          </a:p>
          <a:p>
            <a:pPr marL="117475" lvl="0" indent="-117475" eaLnBrk="1" hangingPunct="1">
              <a:lnSpc>
                <a:spcPct val="8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  <a:ea typeface="Microsoft YaHei" pitchFamily="34" charset="-122"/>
              </a:rPr>
              <a:t>HiDes (Taiwan) DVB-T D-ATV (Boards – and standalone) 	</a:t>
            </a:r>
          </a:p>
          <a:p>
            <a:pPr lvl="0" eaLnBrk="1" hangingPunct="1">
              <a:lnSpc>
                <a:spcPct val="80000"/>
              </a:lnSpc>
              <a:spcBef>
                <a:spcPts val="450"/>
              </a:spcBef>
              <a:buClrTx/>
              <a:tabLst/>
              <a:defRPr/>
            </a:pPr>
            <a:r>
              <a:rPr lang="en-US" sz="1600" dirty="0">
                <a:solidFill>
                  <a:srgbClr val="000000"/>
                </a:solidFill>
                <a:ea typeface="Microsoft YaHei" pitchFamily="34" charset="-122"/>
              </a:rPr>
              <a:t>		</a:t>
            </a:r>
            <a:r>
              <a:rPr lang="en-US" b="1" dirty="0">
                <a:solidFill>
                  <a:srgbClr val="000000"/>
                </a:solidFill>
                <a:ea typeface="Microsoft YaHei" pitchFamily="34" charset="-122"/>
              </a:rPr>
              <a:t>www.HiDes.com.tw/product_cg74469_eng.html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  Portsdown Project for DATV (RPi3-based BATC project for DVB-S)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FontTx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 	</a:t>
            </a:r>
            <a:r>
              <a:rPr lang="en-US" b="1" dirty="0" smtClean="0">
                <a:solidFill>
                  <a:schemeClr val="tx1"/>
                </a:solidFill>
              </a:rPr>
              <a:t>http</a:t>
            </a:r>
            <a:r>
              <a:rPr lang="en-US" b="1" dirty="0">
                <a:solidFill>
                  <a:schemeClr val="tx1"/>
                </a:solidFill>
              </a:rPr>
              <a:t>://</a:t>
            </a:r>
            <a:r>
              <a:rPr lang="en-US" b="1" dirty="0" smtClean="0">
                <a:solidFill>
                  <a:schemeClr val="tx1"/>
                </a:solidFill>
              </a:rPr>
              <a:t>batc.org.uk/forum/viewforum.php?f=103  </a:t>
            </a:r>
          </a:p>
          <a:p>
            <a:pPr marL="174625" indent="-174625" eaLnBrk="1" hangingPunct="1">
              <a:lnSpc>
                <a:spcPct val="80000"/>
              </a:lnSpc>
              <a:spcBef>
                <a:spcPts val="450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SR-Systems (Germany) D-ATV components(Boards) </a:t>
            </a:r>
            <a:r>
              <a:rPr lang="en-US" b="1" dirty="0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Font typeface="Times New Roman" pitchFamily="16" charset="0"/>
              <a:buNone/>
              <a:defRPr/>
            </a:pPr>
            <a:r>
              <a:rPr lang="en-US" b="1" dirty="0" smtClean="0">
                <a:solidFill>
                  <a:srgbClr val="000000"/>
                </a:solidFill>
              </a:rPr>
              <a:t>		www.SR-systems.de   </a:t>
            </a:r>
            <a:r>
              <a:rPr lang="en-US" dirty="0" smtClean="0">
                <a:solidFill>
                  <a:srgbClr val="000000"/>
                </a:solidFill>
              </a:rPr>
              <a:t>and   </a:t>
            </a:r>
            <a:r>
              <a:rPr lang="en-US" b="1" dirty="0" smtClean="0">
                <a:solidFill>
                  <a:srgbClr val="000000"/>
                </a:solidFill>
              </a:rPr>
              <a:t>www.D-ATV.org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72F39D-E9A6-43E1-AA2C-7BE9FDDA9403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762000" y="18288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Status of Digital-ATV Today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762000" y="2438400"/>
            <a:ext cx="81534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 DATV Video Quality can exceed analog ATV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 F</a:t>
            </a:r>
            <a:r>
              <a:rPr lang="en-US" altLang="en-US" sz="2400" dirty="0" smtClean="0">
                <a:solidFill>
                  <a:srgbClr val="000000"/>
                </a:solidFill>
              </a:rPr>
              <a:t>ew </a:t>
            </a:r>
            <a:r>
              <a:rPr lang="en-US" altLang="en-US" sz="2400" dirty="0">
                <a:solidFill>
                  <a:srgbClr val="000000"/>
                </a:solidFill>
              </a:rPr>
              <a:t>hams transmit DATV in USA today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 European DATV is very active and growing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 Australia/New Zealand </a:t>
            </a:r>
            <a:r>
              <a:rPr lang="en-US" altLang="en-US" sz="2400" dirty="0" smtClean="0">
                <a:solidFill>
                  <a:srgbClr val="000000"/>
                </a:solidFill>
              </a:rPr>
              <a:t>have </a:t>
            </a:r>
            <a:r>
              <a:rPr lang="en-US" altLang="en-US" sz="2400" dirty="0">
                <a:solidFill>
                  <a:srgbClr val="000000"/>
                </a:solidFill>
              </a:rPr>
              <a:t>lots of DATV </a:t>
            </a:r>
            <a:r>
              <a:rPr lang="en-US" altLang="en-US" sz="2400" dirty="0" smtClean="0">
                <a:solidFill>
                  <a:srgbClr val="000000"/>
                </a:solidFill>
              </a:rPr>
              <a:t>activity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8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dirty="0" smtClean="0">
                <a:solidFill>
                  <a:srgbClr val="000000"/>
                </a:solidFill>
              </a:rPr>
              <a:t> In 2017, there are finally 16 DATV-repeaters in USA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</a:rPr>
              <a:t>Digital-ATV </a:t>
            </a:r>
            <a:r>
              <a:rPr lang="en-US" altLang="en-US" sz="2400" dirty="0">
                <a:solidFill>
                  <a:srgbClr val="000000"/>
                </a:solidFill>
              </a:rPr>
              <a:t>transmitters </a:t>
            </a:r>
            <a:r>
              <a:rPr lang="en-US" altLang="en-US" sz="2400" dirty="0" smtClean="0">
                <a:solidFill>
                  <a:srgbClr val="000000"/>
                </a:solidFill>
              </a:rPr>
              <a:t>had been </a:t>
            </a:r>
            <a:r>
              <a:rPr lang="en-US" altLang="en-US" sz="2400" dirty="0">
                <a:solidFill>
                  <a:srgbClr val="000000"/>
                </a:solidFill>
              </a:rPr>
              <a:t>expensive</a:t>
            </a:r>
          </a:p>
          <a:p>
            <a:pPr>
              <a:lnSpc>
                <a:spcPct val="80000"/>
              </a:lnSpc>
              <a:spcBef>
                <a:spcPts val="200"/>
              </a:spcBef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 US $</a:t>
            </a:r>
            <a:r>
              <a:rPr lang="en-US" altLang="en-US" sz="2400" dirty="0" smtClean="0">
                <a:solidFill>
                  <a:srgbClr val="000000"/>
                </a:solidFill>
              </a:rPr>
              <a:t>900-and-up </a:t>
            </a:r>
            <a:r>
              <a:rPr lang="en-US" altLang="en-US" sz="2400" dirty="0">
                <a:solidFill>
                  <a:srgbClr val="000000"/>
                </a:solidFill>
              </a:rPr>
              <a:t>for MPEG/DVB-S Encoder/Transmitters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8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 DATV Transmitter </a:t>
            </a:r>
            <a:r>
              <a:rPr lang="en-US" altLang="en-US" sz="2400" dirty="0" smtClean="0">
                <a:solidFill>
                  <a:srgbClr val="000000"/>
                </a:solidFill>
              </a:rPr>
              <a:t>was </a:t>
            </a:r>
            <a:r>
              <a:rPr lang="en-US" altLang="en-US" sz="2400" dirty="0">
                <a:solidFill>
                  <a:srgbClr val="000000"/>
                </a:solidFill>
              </a:rPr>
              <a:t>cost barrier for most in USA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156FC3-5A33-4161-9B48-9A5CCD1AE51B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1143000" y="1524000"/>
            <a:ext cx="6477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>
                <a:solidFill>
                  <a:srgbClr val="000000"/>
                </a:solidFill>
              </a:rPr>
              <a:t>Block Diagram of DATV Station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533400" y="5562600"/>
            <a:ext cx="83058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>
                <a:solidFill>
                  <a:srgbClr val="000000"/>
                </a:solidFill>
              </a:rPr>
              <a:t>Typical System Block Diagram for DVB-S DATV Station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44259"/>
            <a:ext cx="8610600" cy="356286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02122DD-97B1-4BAC-87D0-C780AB489223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762000" y="15240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Different Protocols used for DATV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8153400" cy="3962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DVB-S  (satellite based)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2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DVB-S2 (satellite for HDTV)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2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DVB-T (terrestrial reception)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2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ATSC (commercial terrestrial reception in US</a:t>
            </a:r>
            <a:r>
              <a:rPr lang="en-US" altLang="en-US" sz="2800" dirty="0" smtClean="0">
                <a:solidFill>
                  <a:srgbClr val="000000"/>
                </a:solidFill>
              </a:rPr>
              <a:t>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200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 smtClean="0">
                <a:solidFill>
                  <a:srgbClr val="000000"/>
                </a:solidFill>
              </a:rPr>
              <a:t> ITU-T J.83B (US/Canada cable television)</a:t>
            </a:r>
            <a:endParaRPr lang="en-US" altLang="en-US" sz="2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12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521A978-0AAD-4746-96CD-3D408336229F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685800" y="15240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>
                <a:solidFill>
                  <a:srgbClr val="000000"/>
                </a:solidFill>
              </a:rPr>
              <a:t>DVB-S Protocol used for DATV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83820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DVB-S  is used for commercial satellite downlinks</a:t>
            </a:r>
          </a:p>
          <a:p>
            <a:pPr lvl="1">
              <a:lnSpc>
                <a:spcPct val="80000"/>
              </a:lnSpc>
              <a:spcBef>
                <a:spcPts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DVB-S was designed for commercial SD-DTV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Protocol allows only QPSK Digital modulation</a:t>
            </a:r>
          </a:p>
          <a:p>
            <a:pPr>
              <a:lnSpc>
                <a:spcPct val="8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800" dirty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Protocol typically calls for MPEG-2 encoding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RF bandwidth is variable = 1.33 x </a:t>
            </a:r>
            <a:r>
              <a:rPr lang="en-US" altLang="en-US" sz="2800" dirty="0" smtClean="0">
                <a:solidFill>
                  <a:srgbClr val="000000"/>
                </a:solidFill>
              </a:rPr>
              <a:t>Symbol-Rate</a:t>
            </a:r>
          </a:p>
          <a:p>
            <a:pPr>
              <a:lnSpc>
                <a:spcPct val="800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800" dirty="0" smtClean="0">
                <a:solidFill>
                  <a:srgbClr val="00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 smtClean="0">
                <a:solidFill>
                  <a:srgbClr val="000000"/>
                </a:solidFill>
              </a:rPr>
              <a:t> Hams have hacked RF bandwidth down to 0.5 </a:t>
            </a:r>
            <a:r>
              <a:rPr lang="en-US" altLang="en-US" sz="2000" dirty="0" smtClean="0">
                <a:solidFill>
                  <a:srgbClr val="000000"/>
                </a:solidFill>
              </a:rPr>
              <a:t>MHz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8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>
                <a:solidFill>
                  <a:srgbClr val="000000"/>
                </a:solidFill>
              </a:rPr>
              <a:t> very widely used by hams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E3FFD4F-A50F-4536-B040-794E54AE99E2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685800" y="1524000"/>
            <a:ext cx="75438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>
                <a:solidFill>
                  <a:srgbClr val="000000"/>
                </a:solidFill>
              </a:rPr>
              <a:t>DVB-S2 Protocol used for DATV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85800" y="2133600"/>
            <a:ext cx="83058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>
                <a:solidFill>
                  <a:srgbClr val="000000"/>
                </a:solidFill>
              </a:rPr>
              <a:t> DVB-S2  used for commercial satellite downlinks</a:t>
            </a:r>
            <a:endParaRPr lang="en-US" altLang="en-US" sz="12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>
                <a:solidFill>
                  <a:srgbClr val="000000"/>
                </a:solidFill>
              </a:rPr>
              <a:t> DVB-S2 was designed for commercial HD-DTV</a:t>
            </a:r>
            <a:endParaRPr lang="en-US" altLang="en-US" sz="12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>
                <a:solidFill>
                  <a:srgbClr val="000000"/>
                </a:solidFill>
              </a:rPr>
              <a:t> Protocol allows following digital modulations: 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000" b="1">
                <a:solidFill>
                  <a:srgbClr val="000000"/>
                </a:solidFill>
              </a:rPr>
              <a:t>QPSK (2-bits/symbol)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000" b="1">
                <a:solidFill>
                  <a:srgbClr val="000000"/>
                </a:solidFill>
              </a:rPr>
              <a:t>8PSK (3-bits/symbol)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000" b="1">
                <a:solidFill>
                  <a:srgbClr val="000000"/>
                </a:solidFill>
              </a:rPr>
              <a:t>16APSK (4-bits/symbol)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000" b="1">
                <a:solidFill>
                  <a:srgbClr val="000000"/>
                </a:solidFill>
              </a:rPr>
              <a:t>32APSK (5-bits/symbol)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8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>
                <a:solidFill>
                  <a:srgbClr val="000000"/>
                </a:solidFill>
              </a:rPr>
              <a:t> Protocol typically calls for MPEG-4 encoding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>
                <a:solidFill>
                  <a:srgbClr val="000000"/>
                </a:solidFill>
              </a:rPr>
              <a:t> RF bandwidth is variable = 1.2 x Symbol-Rate</a:t>
            </a:r>
            <a:endParaRPr lang="en-US" altLang="en-US" sz="120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>
                <a:solidFill>
                  <a:srgbClr val="000000"/>
                </a:solidFill>
              </a:rPr>
              <a:t> There are licensing issues for ham radio usage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3962400" y="6245225"/>
            <a:ext cx="12192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E3FFD4F-A50F-4536-B040-794E54AE99E2}" type="slidenum">
              <a:rPr lang="en-US" altLang="en-US" sz="1400">
                <a:solidFill>
                  <a:srgbClr val="000000"/>
                </a:solidFill>
              </a:rPr>
              <a:pPr algn="ct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4400" b="1">
                <a:solidFill>
                  <a:srgbClr val="000000"/>
                </a:solidFill>
              </a:rPr>
              <a:t>Digital-ATV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685800" y="1524000"/>
            <a:ext cx="7696200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>
                <a:solidFill>
                  <a:srgbClr val="000000"/>
                </a:solidFill>
              </a:rPr>
              <a:t>DVB-S2 Protocol </a:t>
            </a:r>
            <a:r>
              <a:rPr lang="en-US" altLang="en-US" sz="2800" b="1" dirty="0" smtClean="0">
                <a:solidFill>
                  <a:srgbClr val="000000"/>
                </a:solidFill>
              </a:rPr>
              <a:t>– modulation technologies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685800" y="2057400"/>
            <a:ext cx="83058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en-US" sz="24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04" y="2057400"/>
            <a:ext cx="1834896" cy="2005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44" y="2057400"/>
            <a:ext cx="1819656" cy="2011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91000"/>
            <a:ext cx="1901952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191000"/>
            <a:ext cx="170303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76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1120</Words>
  <Application>Microsoft Office PowerPoint</Application>
  <PresentationFormat>On-screen Show (4:3)</PresentationFormat>
  <Paragraphs>307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Advances in Digital-ATV</dc:title>
  <dc:subject>2017 DATV Presentation to JPL ARC in Pasadena</dc:subject>
  <dc:creator>Ken Konechy W6HHC &amp; Robbie Robinson KB6CJZ</dc:creator>
  <cp:keywords>DATV-Express D-ATV DATV DVB-S DATV-S2 QPSK G4GUO W6HHC KB6CJZ</cp:keywords>
  <dc:description>Current Advances in Digital-ATV DVB-S DVB-S2 DVB-T MiniTiouner
G4GUO W6HHC WA8RMC WB6P WB8RMC F6DZP
2017 DATV Presentation to JPL ARC in Pasadena, CA</dc:description>
  <cp:lastModifiedBy>Ken Konechy</cp:lastModifiedBy>
  <cp:revision>515</cp:revision>
  <cp:lastPrinted>2017-07-15T14:14:00Z</cp:lastPrinted>
  <dcterms:created xsi:type="dcterms:W3CDTF">2009-07-22T21:38:35Z</dcterms:created>
  <dcterms:modified xsi:type="dcterms:W3CDTF">2017-07-15T14:25:03Z</dcterms:modified>
</cp:coreProperties>
</file>